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99" r:id="rId5"/>
    <p:sldId id="369" r:id="rId6"/>
    <p:sldId id="375" r:id="rId7"/>
    <p:sldId id="366" r:id="rId8"/>
    <p:sldId id="311" r:id="rId9"/>
    <p:sldId id="285" r:id="rId10"/>
    <p:sldId id="378" r:id="rId11"/>
    <p:sldId id="315" r:id="rId12"/>
    <p:sldId id="320" r:id="rId13"/>
    <p:sldId id="318" r:id="rId14"/>
    <p:sldId id="352" r:id="rId15"/>
    <p:sldId id="342" r:id="rId16"/>
    <p:sldId id="353" r:id="rId17"/>
    <p:sldId id="374" r:id="rId18"/>
    <p:sldId id="294" r:id="rId19"/>
    <p:sldId id="370" r:id="rId20"/>
    <p:sldId id="265" r:id="rId21"/>
    <p:sldId id="341" r:id="rId22"/>
    <p:sldId id="381" r:id="rId23"/>
    <p:sldId id="377" r:id="rId24"/>
    <p:sldId id="379" r:id="rId25"/>
    <p:sldId id="376" r:id="rId26"/>
    <p:sldId id="345" r:id="rId27"/>
    <p:sldId id="357" r:id="rId28"/>
    <p:sldId id="34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EAD"/>
    <a:srgbClr val="21B5C3"/>
    <a:srgbClr val="214159"/>
    <a:srgbClr val="FFAC00"/>
    <a:srgbClr val="65A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0"/>
    <p:restoredTop sz="94795"/>
  </p:normalViewPr>
  <p:slideViewPr>
    <p:cSldViewPr snapToGrid="0">
      <p:cViewPr varScale="1">
        <p:scale>
          <a:sx n="81" d="100"/>
          <a:sy n="81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F59A-7068-3745-AB46-B5837B87B91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8F7F9-60BE-7E47-B0D8-71A29BF8D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4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8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3578F-FDCD-05E4-AF9E-38D565F33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59F18-9A80-51FC-82C7-E99E6491D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1F00A7-C200-E0EE-43DC-B0409717F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97685-E11A-6C89-ED81-86F6FF883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7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1B8B8-8187-9ACD-5D5D-3FBA39D2F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C157F8-1FB5-219D-779A-166A14995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145FF6-9EF3-BF03-F3BC-66D8A7E9C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91F97-05B2-C2BF-57FD-C06341AC1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95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B2A17-6C87-A5E8-4DF8-691278B60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F59094-2504-F1CB-F873-3988B8AEE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7F5AC-90F7-F91F-4575-32E596396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63F35-FBF5-E103-85A6-A1F37FFC5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3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29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A871-2E01-1BAD-82BC-28C0B34F2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2AEEC-1BBE-F472-4056-82FDF9284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5A922-B468-8292-C8BB-8DDEF50B4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A2C7B-BE11-DAC8-054A-433B711A0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14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B0063-3A6B-8BD6-0334-BB9EE07AF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F1AEB4-A5E5-A3EF-FFDD-9704B0283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D259FE-D5B0-EF29-078A-FE2ED59AC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AEBD6-65A5-30D3-6122-FD0D502FE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5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605F1-6D22-4C4E-AC0A-40731C33C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A912E1-382E-6C72-EC96-61FB62B28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DB9D8-963E-22C0-1BDD-B367A3A54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501AB-E2CB-A8B6-BB11-8B6DC5122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F5502-3C49-9C1F-10CC-227DA0C73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44EA88-F1DC-157A-9B91-BD0036B06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CCC2E9-6675-64BA-A39D-E24A1B89D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9DA8F-B0FF-6F2D-B724-6C4C10382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8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76494-3169-4A29-61F7-8F1373210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C3735-CB90-B692-539A-2206FE1DB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BFF262-E347-3407-3FB0-860B1617B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D5C0C-CB4F-E8E0-0D1A-5F030D26B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67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F7AF8-F217-B8DC-AC0F-97A91256F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02188-D0AD-6084-7B7E-CC1502CF9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910B21-D404-E4FF-8185-DA7C694C0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9FFB1-104D-3AAC-D175-18D468312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D7682-FFAB-4532-66A1-EF6474CDA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CC2F26-B0FF-067A-9550-5F7DAF433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AC0285-10EF-E370-3915-CDD05C281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3839F-E8DF-B19B-E744-B4F627063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DF252-8DE7-2625-1779-318E79D4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F5B56-BAAA-6A22-3A1C-2F7E1A10B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53E01-E614-827B-2C32-878EDDEF8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97DAC-04C9-7AB6-5CCE-1E9BB5955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7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5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4B732-55B6-1A3F-B1A6-D7638C61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396805-AA6B-2FDF-A16F-3F6F0534F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3D9D8-04FB-A885-283B-7FC0B2226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298AF-CC45-4F91-263E-7CD395655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68965-6547-9EEA-EDC8-862E53B44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8B800-5262-1FC5-1E24-0878C1084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53EB4-13DC-9EB2-0EC1-E2DBEC68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2CE4E-000A-93E1-C691-5B99EE2A5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AF016-A5C8-6D2F-0AB2-DB8B07496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704373-8D36-FF0A-03E3-D8428F794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CF18F-651E-3148-11B5-D58A502D1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EBF93-8A48-CD2F-4549-E718ED43E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4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E2B81-7392-2D3A-B07C-D2E6BB46F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7F22F1-C199-E894-BE6A-4B7AD1924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EC114-F07F-DC00-55F8-C062D1F03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17BCE-81F5-8543-872C-27B3BFB6B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42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EAE4D-1FE8-17B4-BA9D-39393C5FA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258165-2F57-6EBB-4954-2E4A3B734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5CF1F-A0DE-39DE-CF72-2CC7A5463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7C8E-7069-3476-DAA4-12112DAB4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8F7F9-60BE-7E47-B0D8-71A29BF8DF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7DEB-30AC-5D3F-4415-F415E1AF3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3ECAD-FA20-B948-CB2E-26FE51B32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96009-8624-584E-A784-4A55116F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264C-657B-9941-B0DD-B6AF1A8CDDD9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C7B4A-04B4-D1B9-1FA6-6795ED69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2E9EE-8393-46A5-FDF1-9A3711B6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D1CB-24D0-8B3D-2A89-9D6EDD29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C9CFE-3454-72CA-C561-CD5ACC0B8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6C8-37C1-99B9-D649-B4B57C36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9AA-3F5E-2C4E-ACDE-B56055918CCE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36162-7A12-02EE-EEC3-64DBC501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3AC34-D7DF-ADBC-00DB-C1CE437F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A0891-9BA6-92EA-0025-A9E5E7DB9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1B868-E9C8-18D2-FCD5-26F681C7C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0720E-3460-FCD3-87A4-BC58C1C0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8343-AA2E-0144-898A-6138AFBDBE91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63E46-1297-C596-A9F3-A5654FE4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5822-34B7-5536-55B9-52352736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C1E8-4C85-D342-952D-6632976F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AEE2-6E37-58EE-022F-4B37AB883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39FF8-9256-2434-9EEF-791F86F2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197F-EAF9-3540-B38D-4C826F35E06E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ABB56-1D50-1574-3700-4FABF455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15019-BD9F-9379-CE90-0B9083DB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2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64AE-A859-60D6-52A0-6FBDE8EE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28B53-9834-18F6-6FA0-4C55877AB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8B2A8-5465-6206-542B-D46E9B57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09A-63BC-5A4C-BE52-27FCF0A9E1FD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BDCB5-0000-1BFF-045E-99C25C0E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D4223-E715-820C-0DFF-3BED9C86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8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E4F8-24F0-F248-C414-ABC40AA1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65CE6-689C-0620-F518-9D48D0983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3AC03-AF9C-EB5C-C51C-B21242BE8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ECEB9-9A93-0B04-6182-27577741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73A9-A3D7-1446-86E1-9F879247D360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BE96F-5AE5-70F2-6255-EC3790D6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00C15-8DB4-510D-1119-76C479AE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DA9D-72C7-9C72-E5D0-36AF56F4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982C2-0E3E-3354-9D4B-F58654A9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7178-FE49-AC24-382B-44F866A91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EE893-D1C5-9301-2FF7-4A9C0481F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4DC11-0296-75BE-277E-EBBDCFB05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9D9A9-63CB-27AF-162D-46C63683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F5DC-EBE0-2446-9B7B-5A0FEF5D15A0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7B225-BA56-F0D6-7B8A-D2BE3E02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AECE9-9A67-943F-EF3C-7A563C1F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8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2840-0EDE-6927-99ED-69DE6353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B7E4F-2089-C5A5-AA8F-5B47D5CE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0DBE-FFCB-A543-B7D0-06F0B9AA9DC7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AF5DA-3ADC-0608-85A6-E33A0D7C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E64D1-8510-A8EA-EC3F-3FB89F97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8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15874-D8AE-6E28-F36B-5AAD7377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3CD-7F9E-C349-A429-E368A388195B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C6352-C817-42B9-E7C4-2C14E4AE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CBB21-0B75-A546-E97E-8EC6C3E9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A246-A304-3F77-6DE1-C8F9609F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736F4-26E3-00A6-9C23-1415EA36C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56225-9F5D-996B-37C9-8E763DF2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EBC1F-82E0-8B00-FE9E-93D540B8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24D2-88A2-3847-92BC-1805AEAD3D1D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42C52-82E7-1562-E5D1-594063B9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9D162-6F9E-BCA6-20E7-693E8F4A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8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D31E-8809-EC77-7F1A-3E4D63B7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BE656-6B23-5E46-EC01-CFF4D42F9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EDC26-7082-C85D-3375-8AC024E5A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21370-EFAA-A926-C071-5CF1391A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FA-B89E-6540-B926-4647C821F2DA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46F69-9C01-C748-D91B-E0A386AA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3B03D-57CF-07D4-EDC5-37A269C6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18390-3B9C-C968-1427-85580495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FFCE-A5C2-CA6B-602D-796B7166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44169-82EE-6306-9EF3-9CCA9C2D1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433E2F-A1CE-DC42-B7F9-E83198B823C7}" type="datetime4">
              <a:rPr lang="en-US" smtClean="0"/>
              <a:t>November 6,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91A6-1A14-5E24-1BF2-894DD6343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5055-4E2B-1C02-9FA9-7935CC5F3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924B57-A160-074F-AAED-ACE4866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women using a computer&#10;&#10;Description automatically generated">
            <a:extLst>
              <a:ext uri="{FF2B5EF4-FFF2-40B4-BE49-F238E27FC236}">
                <a16:creationId xmlns:a16="http://schemas.microsoft.com/office/drawing/2014/main" id="{29FCB77B-6085-68BF-0F06-1816D045E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333768-CA2A-C839-C8BB-B4E4319BA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85" y="1129244"/>
            <a:ext cx="2622673" cy="6976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750D7B-46D3-D99A-80EB-47F11755D5F4}"/>
              </a:ext>
            </a:extLst>
          </p:cNvPr>
          <p:cNvSpPr/>
          <p:nvPr/>
        </p:nvSpPr>
        <p:spPr>
          <a:xfrm>
            <a:off x="809624" y="5537736"/>
            <a:ext cx="2560966" cy="433895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364D6-E261-BCD1-AC1E-EDAA2C5D83FC}"/>
              </a:ext>
            </a:extLst>
          </p:cNvPr>
          <p:cNvSpPr txBox="1"/>
          <p:nvPr/>
        </p:nvSpPr>
        <p:spPr>
          <a:xfrm>
            <a:off x="650615" y="2517627"/>
            <a:ext cx="9584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Playfair Display" panose="00000500000000000000" pitchFamily="2" charset="0"/>
              </a:rPr>
              <a:t>Words That Work:</a:t>
            </a:r>
            <a:br>
              <a:rPr lang="en-US" sz="6000" dirty="0">
                <a:solidFill>
                  <a:schemeClr val="bg1"/>
                </a:solidFill>
                <a:latin typeface="Playfair Display" panose="00000500000000000000" pitchFamily="2" charset="0"/>
              </a:rPr>
            </a:br>
            <a:r>
              <a:rPr lang="en-US" sz="6000" dirty="0">
                <a:solidFill>
                  <a:schemeClr val="bg1"/>
                </a:solidFill>
                <a:latin typeface="Playfair Display" panose="00000500000000000000" pitchFamily="2" charset="0"/>
              </a:rPr>
              <a:t>A Toolkit For Newsrooms</a:t>
            </a:r>
            <a:endParaRPr lang="en-US" sz="6000" dirty="0">
              <a:solidFill>
                <a:schemeClr val="bg1"/>
              </a:solidFill>
              <a:effectLst/>
              <a:latin typeface="Playfair Display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65BF7-4689-3087-0E01-DC475A33FB60}"/>
              </a:ext>
            </a:extLst>
          </p:cNvPr>
          <p:cNvSpPr txBox="1"/>
          <p:nvPr/>
        </p:nvSpPr>
        <p:spPr>
          <a:xfrm>
            <a:off x="942872" y="5564240"/>
            <a:ext cx="2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Presented by</a:t>
            </a:r>
            <a:endParaRPr lang="en-US" b="1" spc="-100" dirty="0">
              <a:solidFill>
                <a:schemeClr val="bg1"/>
              </a:solidFill>
              <a:effectLst/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C1E45-B85A-FFA8-7A3E-1151F8CAC563}"/>
              </a:ext>
            </a:extLst>
          </p:cNvPr>
          <p:cNvSpPr txBox="1"/>
          <p:nvPr/>
        </p:nvSpPr>
        <p:spPr>
          <a:xfrm>
            <a:off x="805085" y="6143373"/>
            <a:ext cx="6174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EFF0F2"/>
                </a:solidFill>
                <a:latin typeface="Playfair Display"/>
              </a:rPr>
              <a:t>Beekeeper Group</a:t>
            </a:r>
          </a:p>
        </p:txBody>
      </p:sp>
    </p:spTree>
    <p:extLst>
      <p:ext uri="{BB962C8B-B14F-4D97-AF65-F5344CB8AC3E}">
        <p14:creationId xmlns:p14="http://schemas.microsoft.com/office/powerpoint/2010/main" val="407106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73CB6B-F9F3-AA48-CE9A-432A102A0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15EFF0FF-912A-6E12-0ED4-A46ECE21692F}"/>
              </a:ext>
            </a:extLst>
          </p:cNvPr>
          <p:cNvSpPr txBox="1"/>
          <p:nvPr/>
        </p:nvSpPr>
        <p:spPr>
          <a:xfrm>
            <a:off x="635797" y="63485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Research-Based Language Shifts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323945-96E1-BB2C-2C6D-368FF81956A8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DAF36F11-7750-C7BD-788E-B92910FFC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2" name="TextBox 18">
            <a:extLst>
              <a:ext uri="{FF2B5EF4-FFF2-40B4-BE49-F238E27FC236}">
                <a16:creationId xmlns:a16="http://schemas.microsoft.com/office/drawing/2014/main" id="{DA3BFFCB-2177-265C-F503-C3A4356A6466}"/>
              </a:ext>
            </a:extLst>
          </p:cNvPr>
          <p:cNvSpPr txBox="1"/>
          <p:nvPr/>
        </p:nvSpPr>
        <p:spPr>
          <a:xfrm>
            <a:off x="535869" y="1619541"/>
            <a:ext cx="10702402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Clr>
                <a:srgbClr val="FFAC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Open Sans"/>
                <a:sym typeface="Open Sans"/>
              </a:rPr>
              <a:t>Lead with the strengths and opportunity – not news deserts.</a:t>
            </a:r>
            <a:br>
              <a:rPr lang="en-US" sz="24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Open Sans"/>
                <a:sym typeface="Open Sans"/>
              </a:rPr>
            </a:br>
            <a:endParaRPr lang="en-US" sz="2400" u="none" strike="noStrike" cap="none" dirty="0">
              <a:solidFill>
                <a:schemeClr val="bg1"/>
              </a:solidFill>
              <a:latin typeface="+mj-lt"/>
              <a:ea typeface="Inter" panose="02000503000000020004" pitchFamily="2" charset="0"/>
              <a:cs typeface="Open Sans"/>
              <a:sym typeface="Open Sans"/>
            </a:endParaRPr>
          </a:p>
          <a:p>
            <a:pPr marL="342900" indent="-342900">
              <a:buClr>
                <a:srgbClr val="FFAC00"/>
              </a:buClr>
              <a:buFont typeface="Arial" panose="020B0604020202020204" pitchFamily="34" charset="0"/>
              <a:buChar char="•"/>
            </a:pPr>
            <a:r>
              <a:rPr lang="en-US" sz="2400" u="none" strike="noStrike" cap="none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Open Sans"/>
                <a:sym typeface="Open Sans"/>
              </a:rPr>
              <a:t>"Local news and information" not "journalism" </a:t>
            </a:r>
            <a:br>
              <a:rPr lang="en-US" sz="2400" u="none" strike="noStrike" cap="none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Open Sans"/>
                <a:sym typeface="Open Sans"/>
              </a:rPr>
            </a:br>
            <a:endParaRPr lang="en-US" sz="2400" dirty="0">
              <a:solidFill>
                <a:schemeClr val="bg1"/>
              </a:solidFill>
              <a:latin typeface="+mj-lt"/>
              <a:ea typeface="Inter" panose="02000503000000020004" pitchFamily="2" charset="0"/>
              <a:cs typeface="Open Sans"/>
              <a:sym typeface="Open Sans"/>
            </a:endParaRPr>
          </a:p>
          <a:p>
            <a:pPr marL="342900" indent="-342900">
              <a:buClr>
                <a:srgbClr val="FFAC00"/>
              </a:buClr>
              <a:buFont typeface="Arial" panose="020B0604020202020204" pitchFamily="34" charset="0"/>
              <a:buChar char="•"/>
            </a:pPr>
            <a:r>
              <a:rPr lang="en-US" sz="2400" u="none" strike="noStrike" cap="none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Open Sans"/>
                <a:sym typeface="Open Sans"/>
              </a:rPr>
              <a:t>“Community” works great – try “community connection” or “of the community”</a:t>
            </a:r>
            <a:br>
              <a:rPr lang="en-US" sz="2400" u="none" strike="noStrike" cap="none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Open Sans"/>
                <a:sym typeface="Open Sans"/>
              </a:rPr>
            </a:br>
            <a:endParaRPr lang="en-US" sz="2400" u="none" strike="noStrike" cap="none" dirty="0">
              <a:solidFill>
                <a:schemeClr val="bg1"/>
              </a:solidFill>
              <a:latin typeface="+mj-lt"/>
              <a:ea typeface="Inter" panose="02000503000000020004" pitchFamily="2" charset="0"/>
              <a:cs typeface="Open Sans"/>
              <a:sym typeface="Open Sans"/>
            </a:endParaRPr>
          </a:p>
          <a:p>
            <a:pPr marL="342900" indent="-342900">
              <a:buClr>
                <a:srgbClr val="FFAC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Open Sans"/>
                <a:sym typeface="Open Sans"/>
              </a:rPr>
              <a:t>Try not to frame as healthy/unhealthy.</a:t>
            </a:r>
            <a:br>
              <a:rPr lang="en-US" sz="2400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Open Sans"/>
                <a:sym typeface="Open Sans"/>
              </a:rPr>
            </a:br>
            <a:endParaRPr lang="en-US" sz="2400" dirty="0">
              <a:solidFill>
                <a:schemeClr val="bg1"/>
              </a:solidFill>
              <a:latin typeface="+mj-lt"/>
              <a:ea typeface="Inter" panose="02000503000000020004" pitchFamily="2" charset="0"/>
              <a:cs typeface="Open Sans"/>
              <a:sym typeface="Open Sans"/>
            </a:endParaRPr>
          </a:p>
          <a:p>
            <a:pPr marL="342900" indent="-342900">
              <a:buClr>
                <a:srgbClr val="FFAC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News as a community connector and accountability tool. 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AC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Emphasis on practical outcomes — safety, accountability, participation</a:t>
            </a:r>
            <a:endParaRPr lang="en-US" sz="2400" dirty="0">
              <a:solidFill>
                <a:schemeClr val="bg1"/>
              </a:solidFill>
              <a:ea typeface="Inter" panose="02000503000000020004" pitchFamily="2" charset="0"/>
              <a:cs typeface="Open Sans"/>
              <a:sym typeface="Open Sans"/>
            </a:endParaRPr>
          </a:p>
          <a:p>
            <a:pPr marL="342900" indent="-342900">
              <a:buClr>
                <a:srgbClr val="FFAC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j-lt"/>
              <a:ea typeface="Inter" panose="02000503000000020004" pitchFamily="2" charset="0"/>
              <a:cs typeface="Open Sans"/>
              <a:sym typeface="Open Sans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195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04312-6350-D9A8-37F7-35E9A655A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08D74628-2EA2-2818-A045-42BECF4E174D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Frames that Work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F33D52-11AF-4CC5-D484-9D6B690A0D23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94C27DB-CF03-C3F2-3388-E35C0CE97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3DD1DE75-07BD-A343-0894-692A99B943B0}"/>
              </a:ext>
            </a:extLst>
          </p:cNvPr>
          <p:cNvSpPr txBox="1"/>
          <p:nvPr/>
        </p:nvSpPr>
        <p:spPr>
          <a:xfrm>
            <a:off x="616133" y="2663365"/>
            <a:ext cx="1044185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u="sng" dirty="0">
                <a:solidFill>
                  <a:schemeClr val="bg1"/>
                </a:solidFill>
              </a:rPr>
              <a:t>WIIFM</a:t>
            </a:r>
            <a:r>
              <a:rPr lang="en-US" sz="6000" b="1" dirty="0">
                <a:solidFill>
                  <a:schemeClr val="bg1"/>
                </a:solidFill>
              </a:rPr>
              <a:t>: What’s In It For Me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2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A4C1BB-BA9C-C230-412E-FD0DD3EBF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10D7A36A-2E6B-75AB-A72D-C000D4CA7CE5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Top Frames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DDD070-71C1-72ED-42D7-781A20C97BE0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95662C5D-20CB-2C32-3F91-CFC2B07AF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6056156F-674E-27EF-484B-D3BD7C3E77B7}"/>
              </a:ext>
            </a:extLst>
          </p:cNvPr>
          <p:cNvSpPr txBox="1"/>
          <p:nvPr/>
        </p:nvSpPr>
        <p:spPr>
          <a:xfrm>
            <a:off x="616133" y="1392349"/>
            <a:ext cx="10441858" cy="5486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Personal Relevance: </a:t>
            </a:r>
            <a:r>
              <a:rPr lang="en-US" sz="2400" dirty="0">
                <a:solidFill>
                  <a:schemeClr val="bg1"/>
                </a:solidFill>
              </a:rPr>
              <a:t>Local news helps you make choices every single day.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Relational Trust Frame: </a:t>
            </a:r>
            <a:r>
              <a:rPr lang="en-US" sz="2400" dirty="0">
                <a:solidFill>
                  <a:schemeClr val="bg1"/>
                </a:solidFill>
              </a:rPr>
              <a:t>You know the people behind your news.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Solutions-Oriented Frame: </a:t>
            </a:r>
            <a:r>
              <a:rPr lang="en-US" sz="2400" dirty="0">
                <a:solidFill>
                  <a:schemeClr val="bg1"/>
                </a:solidFill>
              </a:rPr>
              <a:t>Shining a light on what’s working.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Accountability Frame: </a:t>
            </a:r>
            <a:r>
              <a:rPr lang="en-US" sz="2400" dirty="0">
                <a:solidFill>
                  <a:schemeClr val="bg1"/>
                </a:solidFill>
              </a:rPr>
              <a:t>Someone needs to keep an eye on local institutions.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Crisis Response Frame: </a:t>
            </a:r>
            <a:r>
              <a:rPr lang="en-US" sz="2400" dirty="0">
                <a:solidFill>
                  <a:schemeClr val="bg1"/>
                </a:solidFill>
              </a:rPr>
              <a:t>When there’s a crisis, local news is the lifeline.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Source Credibility Frame: </a:t>
            </a:r>
            <a:r>
              <a:rPr lang="en-US" sz="2400" dirty="0">
                <a:solidFill>
                  <a:schemeClr val="bg1"/>
                </a:solidFill>
              </a:rPr>
              <a:t>Stronger news means a stronger community.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Objectivity Frame: </a:t>
            </a:r>
            <a:r>
              <a:rPr lang="en-US" sz="2400" dirty="0">
                <a:solidFill>
                  <a:schemeClr val="bg1"/>
                </a:solidFill>
              </a:rPr>
              <a:t>Respects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your ability to make up your own mind.</a:t>
            </a:r>
          </a:p>
          <a:p>
            <a:pPr>
              <a:lnSpc>
                <a:spcPct val="150000"/>
              </a:lnSpc>
            </a:pP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2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71E26-D471-D4DC-4730-B222DDA48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93EEB935-15B8-FFE4-EFBA-2833D8AB55A8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Frames that DON’T Work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604CFF-B977-3EA5-3EC2-423EF89BF5BC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5C41232C-C58F-ADC2-5142-5078452D3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D50B641A-39EC-7586-C3D4-9FDC70026AC0}"/>
              </a:ext>
            </a:extLst>
          </p:cNvPr>
          <p:cNvSpPr txBox="1"/>
          <p:nvPr/>
        </p:nvSpPr>
        <p:spPr>
          <a:xfrm>
            <a:off x="616133" y="1428925"/>
            <a:ext cx="1044185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Local news covers topics that I care about but don’t have time to follow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Local news gets me something unique that I can’t find anywhere else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Local news is good because I see familiar names, faces, or stories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Local news should affirm my political POV</a:t>
            </a:r>
          </a:p>
        </p:txBody>
      </p:sp>
    </p:spTree>
    <p:extLst>
      <p:ext uri="{BB962C8B-B14F-4D97-AF65-F5344CB8AC3E}">
        <p14:creationId xmlns:p14="http://schemas.microsoft.com/office/powerpoint/2010/main" val="254384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FB83A-090F-3AED-E1EC-A58DE5B48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FBF2900F-C588-A6B3-0B97-B5B67052A4CC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Audience </a:t>
            </a:r>
            <a:r>
              <a:rPr lang="en-US" sz="4400" u="sng">
                <a:solidFill>
                  <a:srgbClr val="EFF0F2"/>
                </a:solidFill>
                <a:latin typeface="Playfair Display"/>
              </a:rPr>
              <a:t>Quick Guide</a:t>
            </a:r>
            <a:endParaRPr lang="en-US" sz="4400" dirty="0">
              <a:solidFill>
                <a:srgbClr val="EFF0F2"/>
              </a:solidFill>
              <a:latin typeface="Playfair Display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E542ED-2D66-B9F8-D6A4-B9E235C783B7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020E4DB-B7C8-BC41-E472-1FF74D5B8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19A7B8-2BF7-1792-0409-97A74B3B1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65306"/>
              </p:ext>
            </p:extLst>
          </p:nvPr>
        </p:nvGraphicFramePr>
        <p:xfrm>
          <a:off x="616133" y="1519807"/>
          <a:ext cx="10297674" cy="4162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558">
                  <a:extLst>
                    <a:ext uri="{9D8B030D-6E8A-4147-A177-3AD203B41FA5}">
                      <a16:colId xmlns:a16="http://schemas.microsoft.com/office/drawing/2014/main" val="961622035"/>
                    </a:ext>
                  </a:extLst>
                </a:gridCol>
                <a:gridCol w="3432558">
                  <a:extLst>
                    <a:ext uri="{9D8B030D-6E8A-4147-A177-3AD203B41FA5}">
                      <a16:colId xmlns:a16="http://schemas.microsoft.com/office/drawing/2014/main" val="706239253"/>
                    </a:ext>
                  </a:extLst>
                </a:gridCol>
                <a:gridCol w="3432558">
                  <a:extLst>
                    <a:ext uri="{9D8B030D-6E8A-4147-A177-3AD203B41FA5}">
                      <a16:colId xmlns:a16="http://schemas.microsoft.com/office/drawing/2014/main" val="11550334"/>
                    </a:ext>
                  </a:extLst>
                </a:gridCol>
              </a:tblGrid>
              <a:tr h="408971">
                <a:tc>
                  <a:txBody>
                    <a:bodyPr/>
                    <a:lstStyle/>
                    <a:p>
                      <a:r>
                        <a:rPr lang="en-US" sz="2000" dirty="0"/>
                        <a:t>Audience</a:t>
                      </a:r>
                    </a:p>
                  </a:txBody>
                  <a:tcPr>
                    <a:solidFill>
                      <a:srgbClr val="5D9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They Care About</a:t>
                      </a:r>
                    </a:p>
                  </a:txBody>
                  <a:tcPr>
                    <a:solidFill>
                      <a:srgbClr val="5D9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Best Frame to Use</a:t>
                      </a:r>
                    </a:p>
                  </a:txBody>
                  <a:tcPr>
                    <a:solidFill>
                      <a:srgbClr val="5D9E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965855"/>
                  </a:ext>
                </a:extLst>
              </a:tr>
              <a:tr h="408971">
                <a:tc>
                  <a:txBody>
                    <a:bodyPr/>
                    <a:lstStyle/>
                    <a:p>
                      <a:r>
                        <a:rPr lang="en-US" sz="2000" dirty="0"/>
                        <a:t>General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Daily Usefulness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Personal relevance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211900"/>
                  </a:ext>
                </a:extLst>
              </a:tr>
              <a:tr h="408971">
                <a:tc>
                  <a:txBody>
                    <a:bodyPr/>
                    <a:lstStyle/>
                    <a:p>
                      <a:r>
                        <a:rPr lang="en-US" sz="2000" dirty="0"/>
                        <a:t>Rural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Local voices they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Relational 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971716"/>
                  </a:ext>
                </a:extLst>
              </a:tr>
              <a:tr h="705894">
                <a:tc>
                  <a:txBody>
                    <a:bodyPr/>
                    <a:lstStyle/>
                    <a:p>
                      <a:r>
                        <a:rPr lang="en-US" sz="2000" dirty="0"/>
                        <a:t>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Preserving tradition,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Solutions-oriented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56309"/>
                  </a:ext>
                </a:extLst>
              </a:tr>
              <a:tr h="408971">
                <a:tc>
                  <a:txBody>
                    <a:bodyPr/>
                    <a:lstStyle/>
                    <a:p>
                      <a:r>
                        <a:rPr lang="en-US" sz="2000" dirty="0"/>
                        <a:t>Progressives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Accountability,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Democracy-based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880341"/>
                  </a:ext>
                </a:extLst>
              </a:tr>
              <a:tr h="408971">
                <a:tc>
                  <a:txBody>
                    <a:bodyPr/>
                    <a:lstStyle/>
                    <a:p>
                      <a:r>
                        <a:rPr lang="en-US" sz="2000" dirty="0"/>
                        <a:t>Under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Shareable, visual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Personal relevance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457148"/>
                  </a:ext>
                </a:extLst>
              </a:tr>
              <a:tr h="705894">
                <a:tc>
                  <a:txBody>
                    <a:bodyPr/>
                    <a:lstStyle/>
                    <a:p>
                      <a:r>
                        <a:rPr lang="en-US" sz="2000" dirty="0"/>
                        <a:t>Spanish Speakers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Family/community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Personal relevance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50364"/>
                  </a:ext>
                </a:extLst>
              </a:tr>
              <a:tr h="705894">
                <a:tc>
                  <a:txBody>
                    <a:bodyPr/>
                    <a:lstStyle/>
                    <a:p>
                      <a:r>
                        <a:rPr lang="en-US" sz="2000" dirty="0"/>
                        <a:t>African Americans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Government accountability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Solutions-oriented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01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98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2771CF1F-192B-16A3-47CF-4A007F049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3718" y="1"/>
            <a:ext cx="5974970" cy="6858000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6251486A-5F0B-7CBE-CB92-16065D88E9EB}"/>
              </a:ext>
            </a:extLst>
          </p:cNvPr>
          <p:cNvSpPr/>
          <p:nvPr/>
        </p:nvSpPr>
        <p:spPr>
          <a:xfrm>
            <a:off x="3484394" y="0"/>
            <a:ext cx="2442726" cy="6858000"/>
          </a:xfrm>
          <a:custGeom>
            <a:avLst/>
            <a:gdLst/>
            <a:ahLst/>
            <a:cxnLst/>
            <a:rect l="l" t="t" r="r" b="b"/>
            <a:pathLst>
              <a:path w="15716851" h="10484372">
                <a:moveTo>
                  <a:pt x="0" y="0"/>
                </a:moveTo>
                <a:lnTo>
                  <a:pt x="15716851" y="0"/>
                </a:lnTo>
                <a:lnTo>
                  <a:pt x="15716851" y="10484372"/>
                </a:lnTo>
                <a:lnTo>
                  <a:pt x="0" y="10484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30878"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5ECF50-21AA-6A71-CB3A-A94AA2F890BE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71B94A16-0334-9668-728D-E7E45C9F2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5657D614-F280-71A0-10A6-A81FD5333142}"/>
              </a:ext>
            </a:extLst>
          </p:cNvPr>
          <p:cNvSpPr txBox="1"/>
          <p:nvPr/>
        </p:nvSpPr>
        <p:spPr>
          <a:xfrm>
            <a:off x="6121007" y="329432"/>
            <a:ext cx="5667662" cy="846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70"/>
              </a:lnSpc>
            </a:pPr>
            <a:r>
              <a:rPr lang="en-US" sz="4800" dirty="0">
                <a:solidFill>
                  <a:srgbClr val="EFF0F2"/>
                </a:solidFill>
                <a:latin typeface="Playfair Display"/>
              </a:rPr>
              <a:t>More on Democracy</a:t>
            </a:r>
            <a:endParaRPr lang="en-US" dirty="0"/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D83DF198-D947-4DF5-387B-19ED92350E63}"/>
              </a:ext>
            </a:extLst>
          </p:cNvPr>
          <p:cNvSpPr txBox="1"/>
          <p:nvPr/>
        </p:nvSpPr>
        <p:spPr>
          <a:xfrm>
            <a:off x="6264881" y="1566435"/>
            <a:ext cx="5061879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Don’t avoid the concept – avoid the word.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Lead with concrete benefits people already value.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Let audiences make the democracy connection themselves.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Save explicit "democracy" language for already-engaged audiences and funders.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8259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F17B1-9881-13E7-3E1B-4E9CD986B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B12AAD9F-ECBE-CDB8-4029-B5E6389C1DF4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Example Democracy Reframe: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7C16BB-A41D-133C-3854-082887282CAC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7E8516A3-749F-17BC-66CA-E17E2EC84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2" name="TextBox 18">
            <a:extLst>
              <a:ext uri="{FF2B5EF4-FFF2-40B4-BE49-F238E27FC236}">
                <a16:creationId xmlns:a16="http://schemas.microsoft.com/office/drawing/2014/main" id="{8CF70451-6CDF-98CA-2979-D9484CCC805A}"/>
              </a:ext>
            </a:extLst>
          </p:cNvPr>
          <p:cNvSpPr txBox="1"/>
          <p:nvPr/>
        </p:nvSpPr>
        <p:spPr>
          <a:xfrm>
            <a:off x="875071" y="2119687"/>
            <a:ext cx="1044185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Instead of: "Local news protects democracy"</a:t>
            </a:r>
          </a:p>
          <a:p>
            <a:r>
              <a:rPr lang="en-US" sz="3600" dirty="0">
                <a:solidFill>
                  <a:schemeClr val="bg1"/>
                </a:solidFill>
              </a:rPr>
              <a:t>	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Try: "Local news keeps you informed about decisions affecting your taxes, schools, and safety"</a:t>
            </a:r>
          </a:p>
        </p:txBody>
      </p:sp>
    </p:spTree>
    <p:extLst>
      <p:ext uri="{BB962C8B-B14F-4D97-AF65-F5344CB8AC3E}">
        <p14:creationId xmlns:p14="http://schemas.microsoft.com/office/powerpoint/2010/main" val="108997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B67BB5-6540-B097-0B8C-C57834F331AC}"/>
              </a:ext>
            </a:extLst>
          </p:cNvPr>
          <p:cNvSpPr/>
          <p:nvPr/>
        </p:nvSpPr>
        <p:spPr>
          <a:xfrm>
            <a:off x="2190763" y="0"/>
            <a:ext cx="10001238" cy="6876537"/>
          </a:xfrm>
          <a:custGeom>
            <a:avLst/>
            <a:gdLst/>
            <a:ahLst/>
            <a:cxnLst/>
            <a:rect l="l" t="t" r="r" b="b"/>
            <a:pathLst>
              <a:path w="17438721" h="11625814">
                <a:moveTo>
                  <a:pt x="0" y="0"/>
                </a:moveTo>
                <a:lnTo>
                  <a:pt x="17438721" y="0"/>
                </a:lnTo>
                <a:lnTo>
                  <a:pt x="17438721" y="11625814"/>
                </a:lnTo>
                <a:lnTo>
                  <a:pt x="0" y="1162581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9CE90527-A888-3725-9945-B32AD51B7665}"/>
              </a:ext>
            </a:extLst>
          </p:cNvPr>
          <p:cNvSpPr/>
          <p:nvPr/>
        </p:nvSpPr>
        <p:spPr>
          <a:xfrm>
            <a:off x="0" y="0"/>
            <a:ext cx="6976546" cy="6876537"/>
          </a:xfrm>
          <a:custGeom>
            <a:avLst/>
            <a:gdLst/>
            <a:ahLst/>
            <a:cxnLst/>
            <a:rect l="l" t="t" r="r" b="b"/>
            <a:pathLst>
              <a:path w="15705428" h="10476752">
                <a:moveTo>
                  <a:pt x="0" y="0"/>
                </a:moveTo>
                <a:lnTo>
                  <a:pt x="15705428" y="0"/>
                </a:lnTo>
                <a:lnTo>
                  <a:pt x="15705428" y="10476752"/>
                </a:lnTo>
                <a:lnTo>
                  <a:pt x="0" y="10476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55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DC650DC-C8C4-436E-1AE8-62C6E5FF4986}"/>
              </a:ext>
            </a:extLst>
          </p:cNvPr>
          <p:cNvSpPr txBox="1"/>
          <p:nvPr/>
        </p:nvSpPr>
        <p:spPr>
          <a:xfrm>
            <a:off x="622349" y="490988"/>
            <a:ext cx="493128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EFF0F2"/>
                </a:solidFill>
                <a:latin typeface="Playfair Display"/>
              </a:rPr>
              <a:t>Why Not Journalism?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5ECF50-21AA-6A71-CB3A-A94AA2F890BE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71B94A16-0334-9668-728D-E7E45C9F2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24" name="TextBox 18">
            <a:extLst>
              <a:ext uri="{FF2B5EF4-FFF2-40B4-BE49-F238E27FC236}">
                <a16:creationId xmlns:a16="http://schemas.microsoft.com/office/drawing/2014/main" id="{399D956B-240E-A0BC-0AB2-37F26FF5C568}"/>
              </a:ext>
            </a:extLst>
          </p:cNvPr>
          <p:cNvSpPr txBox="1"/>
          <p:nvPr/>
        </p:nvSpPr>
        <p:spPr>
          <a:xfrm>
            <a:off x="659901" y="2286822"/>
            <a:ext cx="493128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gap isn’t about the work, it’s about the label. People value what journalists do, but the word has become politicized.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Journalism was associated with bias, opinion, or national politics even when respondents supported local news.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“Local news and information” and “local news” both tested better.</a:t>
            </a:r>
          </a:p>
        </p:txBody>
      </p:sp>
    </p:spTree>
    <p:extLst>
      <p:ext uri="{BB962C8B-B14F-4D97-AF65-F5344CB8AC3E}">
        <p14:creationId xmlns:p14="http://schemas.microsoft.com/office/powerpoint/2010/main" val="40291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2939F6-006B-EE78-F861-CD101E60B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F5305A1C-38B3-84E4-95C1-58AE7753E068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Journalism Reframe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E3DFA3-5402-4F6D-12BE-F4DEA2528C0D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9D77321F-B74C-EF36-C9AE-9DCF2B440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9B4C7163-B54A-901D-6DF8-85003C21691F}"/>
              </a:ext>
            </a:extLst>
          </p:cNvPr>
          <p:cNvSpPr txBox="1"/>
          <p:nvPr/>
        </p:nvSpPr>
        <p:spPr>
          <a:xfrm>
            <a:off x="616133" y="1469222"/>
            <a:ext cx="10441858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 “journalist” sparingly. If you do use it, anchor it in trust and accountability: “Our journalists live here too — their credibility depends on accuracy and fairness.”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When in doubt, pivot to phrases that tested well: </a:t>
            </a:r>
            <a:r>
              <a:rPr lang="en-US" sz="2400" i="1" dirty="0">
                <a:solidFill>
                  <a:schemeClr val="bg1"/>
                </a:solidFill>
              </a:rPr>
              <a:t>local news, local information, community reporting, independent, fact-based, trustworthy, accountability.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 journalists, we’re advising that they lead with their function, not their title. Instead of “As journalists, we…,” try “Our job is to provide fact-based information you can use every day.”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7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595CF-086F-5B20-E64E-8EA4ED6D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873D4BAC-125F-FAD4-C319-E06BF4226084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Talking About Your Impact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6B74E4-163B-9356-1116-055400EEAF28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0B39AA6E-66B3-4559-AA38-1B20CB470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71F348A3-1EE0-1E6F-7834-0D5087F3B1B6}"/>
              </a:ext>
            </a:extLst>
          </p:cNvPr>
          <p:cNvSpPr txBox="1"/>
          <p:nvPr/>
        </p:nvSpPr>
        <p:spPr>
          <a:xfrm>
            <a:off x="616133" y="1469222"/>
            <a:ext cx="1044185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Lead with impact and usefulness – connect in to how your stories help people make decisions, stay safe, or stay connected.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Frame your work around community benefit by saying things like “Our reporting helped community members understand…”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When you can – show, don’t tell – what has changed or improved because of your work?</a:t>
            </a:r>
          </a:p>
        </p:txBody>
      </p:sp>
    </p:spTree>
    <p:extLst>
      <p:ext uri="{BB962C8B-B14F-4D97-AF65-F5344CB8AC3E}">
        <p14:creationId xmlns:p14="http://schemas.microsoft.com/office/powerpoint/2010/main" val="131266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3A0F9-D0F0-0ADD-7124-5CC727FC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FE07FA3C-129D-992F-9E1E-354D9036B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51DE3B-7733-26ED-C101-CD33C7318873}"/>
              </a:ext>
            </a:extLst>
          </p:cNvPr>
          <p:cNvSpPr txBox="1"/>
          <p:nvPr/>
        </p:nvSpPr>
        <p:spPr>
          <a:xfrm>
            <a:off x="3022191" y="724594"/>
            <a:ext cx="8768756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EFF0F2"/>
                </a:solidFill>
                <a:latin typeface="Playfair Display"/>
              </a:rPr>
              <a:t>Common Challenges</a:t>
            </a:r>
          </a:p>
          <a:p>
            <a:endParaRPr lang="en-US" sz="4400" dirty="0">
              <a:solidFill>
                <a:srgbClr val="EFF0F2"/>
              </a:solidFill>
              <a:latin typeface="Playfair Display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EFF0F2"/>
                </a:solidFill>
                <a:latin typeface="Playfair Display"/>
              </a:rPr>
              <a:t>Do people care about local news?</a:t>
            </a:r>
            <a:br>
              <a:rPr lang="en-US" sz="3600" dirty="0">
                <a:solidFill>
                  <a:srgbClr val="EFF0F2"/>
                </a:solidFill>
                <a:latin typeface="Playfair Display"/>
              </a:rPr>
            </a:br>
            <a:endParaRPr lang="en-US" sz="3600" dirty="0">
              <a:solidFill>
                <a:srgbClr val="EFF0F2"/>
              </a:solidFill>
              <a:latin typeface="Playfair Display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EFF0F2"/>
                </a:solidFill>
                <a:latin typeface="Playfair Display"/>
              </a:rPr>
              <a:t>How do we explain our value?</a:t>
            </a:r>
            <a:br>
              <a:rPr lang="en-US" sz="3600" dirty="0">
                <a:solidFill>
                  <a:srgbClr val="EFF0F2"/>
                </a:solidFill>
                <a:latin typeface="Playfair Display"/>
              </a:rPr>
            </a:br>
            <a:endParaRPr lang="en-US" sz="3600" dirty="0">
              <a:solidFill>
                <a:srgbClr val="EFF0F2"/>
              </a:solidFill>
              <a:latin typeface="Playfair Display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EFF0F2"/>
                </a:solidFill>
                <a:latin typeface="Playfair Display"/>
              </a:rPr>
              <a:t>What moves people to support local news?</a:t>
            </a:r>
            <a:br>
              <a:rPr lang="en-US" sz="4400" dirty="0">
                <a:solidFill>
                  <a:srgbClr val="EFF0F2"/>
                </a:solidFill>
                <a:latin typeface="Playfair Display"/>
              </a:rPr>
            </a:br>
            <a:br>
              <a:rPr lang="en-US" sz="3200" dirty="0">
                <a:solidFill>
                  <a:srgbClr val="EFF0F2"/>
                </a:solidFill>
                <a:latin typeface="Playfair Display"/>
              </a:rPr>
            </a:br>
            <a:br>
              <a:rPr lang="en-US" sz="3200" dirty="0">
                <a:solidFill>
                  <a:srgbClr val="EFF0F2"/>
                </a:solidFill>
                <a:latin typeface="Playfair Display"/>
              </a:rPr>
            </a:br>
            <a:endParaRPr lang="en-US" sz="1400" dirty="0">
              <a:solidFill>
                <a:srgbClr val="EFF0F2"/>
              </a:solidFill>
              <a:latin typeface="Playfair Display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6974A488-55B1-A604-78BD-9CDB86334AB2}"/>
              </a:ext>
            </a:extLst>
          </p:cNvPr>
          <p:cNvSpPr/>
          <p:nvPr/>
        </p:nvSpPr>
        <p:spPr>
          <a:xfrm>
            <a:off x="0" y="2312766"/>
            <a:ext cx="2683028" cy="2232467"/>
          </a:xfrm>
          <a:custGeom>
            <a:avLst/>
            <a:gdLst/>
            <a:ahLst/>
            <a:cxnLst/>
            <a:rect l="l" t="t" r="r" b="b"/>
            <a:pathLst>
              <a:path w="11909849" h="7944804">
                <a:moveTo>
                  <a:pt x="0" y="0"/>
                </a:moveTo>
                <a:lnTo>
                  <a:pt x="11909850" y="0"/>
                </a:lnTo>
                <a:lnTo>
                  <a:pt x="11909850" y="7944804"/>
                </a:lnTo>
                <a:lnTo>
                  <a:pt x="0" y="79448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24734" r="1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18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4AE8B-21BC-C86B-CEF5-2D2B853C1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eadset and looking at a computer&#10;&#10;Description automatically generated">
            <a:extLst>
              <a:ext uri="{FF2B5EF4-FFF2-40B4-BE49-F238E27FC236}">
                <a16:creationId xmlns:a16="http://schemas.microsoft.com/office/drawing/2014/main" id="{79E23DD4-D5DE-0353-1FEA-BC69FD20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6872" y="6349"/>
            <a:ext cx="9465128" cy="6851649"/>
          </a:xfrm>
          <a:prstGeom prst="rect">
            <a:avLst/>
          </a:prstGeom>
        </p:spPr>
      </p:pic>
      <p:sp>
        <p:nvSpPr>
          <p:cNvPr id="30" name="Freeform 3">
            <a:extLst>
              <a:ext uri="{FF2B5EF4-FFF2-40B4-BE49-F238E27FC236}">
                <a16:creationId xmlns:a16="http://schemas.microsoft.com/office/drawing/2014/main" id="{5220BB6E-1D3D-1429-2E25-972EECFDC72A}"/>
              </a:ext>
            </a:extLst>
          </p:cNvPr>
          <p:cNvSpPr/>
          <p:nvPr/>
        </p:nvSpPr>
        <p:spPr>
          <a:xfrm>
            <a:off x="0" y="0"/>
            <a:ext cx="6976546" cy="6876537"/>
          </a:xfrm>
          <a:custGeom>
            <a:avLst/>
            <a:gdLst/>
            <a:ahLst/>
            <a:cxnLst/>
            <a:rect l="l" t="t" r="r" b="b"/>
            <a:pathLst>
              <a:path w="15705428" h="10476752">
                <a:moveTo>
                  <a:pt x="0" y="0"/>
                </a:moveTo>
                <a:lnTo>
                  <a:pt x="15705428" y="0"/>
                </a:lnTo>
                <a:lnTo>
                  <a:pt x="15705428" y="10476752"/>
                </a:lnTo>
                <a:lnTo>
                  <a:pt x="0" y="10476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55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C92A58D-D82C-17C1-C649-59BDC06A60CC}"/>
              </a:ext>
            </a:extLst>
          </p:cNvPr>
          <p:cNvSpPr txBox="1"/>
          <p:nvPr/>
        </p:nvSpPr>
        <p:spPr>
          <a:xfrm>
            <a:off x="622349" y="490988"/>
            <a:ext cx="493128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EFF0F2"/>
                </a:solidFill>
                <a:latin typeface="Playfair Display"/>
              </a:rPr>
              <a:t>Talking About Local News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287053-4858-2418-5BC6-D742E5838F8E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9DD53A8-F340-F683-CCC0-C7EDF8FDC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24" name="TextBox 18">
            <a:extLst>
              <a:ext uri="{FF2B5EF4-FFF2-40B4-BE49-F238E27FC236}">
                <a16:creationId xmlns:a16="http://schemas.microsoft.com/office/drawing/2014/main" id="{44A7BF3E-A70D-DCBE-4811-06BEFA715780}"/>
              </a:ext>
            </a:extLst>
          </p:cNvPr>
          <p:cNvSpPr txBox="1"/>
          <p:nvPr/>
        </p:nvSpPr>
        <p:spPr>
          <a:xfrm>
            <a:off x="659901" y="2286822"/>
            <a:ext cx="4931286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Local news connects people and strengthens communities.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Local news focuses on things that matter to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Local news is a public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Support sustains service.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Local news keeps power accountable.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6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24D8A8-6513-2750-2497-8580241C6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9710A0B4-41F8-D2F7-06A0-E98BDB99DCD2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The Subscription Opportunity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ECF57A-192E-995A-49C8-ADDA4B039698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0A02B70B-0FE0-0B0E-F822-E25C3D804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07FA4E17-BFB6-02B7-F5B0-0D6C60A4CC1C}"/>
              </a:ext>
            </a:extLst>
          </p:cNvPr>
          <p:cNvSpPr txBox="1"/>
          <p:nvPr/>
        </p:nvSpPr>
        <p:spPr>
          <a:xfrm>
            <a:off x="616133" y="1469222"/>
            <a:ext cx="1044185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Our research found that 70% of Americans say they are willing to pay for local news that they trust.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People subscribe when they: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Trust the source (top motivator)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See personal relevance to their daily life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Want to support their community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Value independent and fact-based reporting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Words that built trust: fact-based, independent, fair, trustworthy</a:t>
            </a:r>
          </a:p>
        </p:txBody>
      </p:sp>
    </p:spTree>
    <p:extLst>
      <p:ext uri="{BB962C8B-B14F-4D97-AF65-F5344CB8AC3E}">
        <p14:creationId xmlns:p14="http://schemas.microsoft.com/office/powerpoint/2010/main" val="373143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8D8091-312E-D011-9D7D-DA2CF09C9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hat&#10;&#10;Description automatically generated">
            <a:extLst>
              <a:ext uri="{FF2B5EF4-FFF2-40B4-BE49-F238E27FC236}">
                <a16:creationId xmlns:a16="http://schemas.microsoft.com/office/drawing/2014/main" id="{9DA9D62D-8C7A-721C-FFB2-04B17ACEB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222" y="-1"/>
            <a:ext cx="7509778" cy="6857999"/>
          </a:xfrm>
          <a:prstGeom prst="rect">
            <a:avLst/>
          </a:prstGeom>
        </p:spPr>
      </p:pic>
      <p:sp>
        <p:nvSpPr>
          <p:cNvPr id="30" name="Freeform 3">
            <a:extLst>
              <a:ext uri="{FF2B5EF4-FFF2-40B4-BE49-F238E27FC236}">
                <a16:creationId xmlns:a16="http://schemas.microsoft.com/office/drawing/2014/main" id="{8988CB92-484B-3CC2-734D-AF802B4E6994}"/>
              </a:ext>
            </a:extLst>
          </p:cNvPr>
          <p:cNvSpPr/>
          <p:nvPr/>
        </p:nvSpPr>
        <p:spPr>
          <a:xfrm>
            <a:off x="1823646" y="1"/>
            <a:ext cx="6002193" cy="6858000"/>
          </a:xfrm>
          <a:custGeom>
            <a:avLst/>
            <a:gdLst/>
            <a:ahLst/>
            <a:cxnLst/>
            <a:rect l="l" t="t" r="r" b="b"/>
            <a:pathLst>
              <a:path w="15705428" h="10476752">
                <a:moveTo>
                  <a:pt x="0" y="0"/>
                </a:moveTo>
                <a:lnTo>
                  <a:pt x="15705428" y="0"/>
                </a:lnTo>
                <a:lnTo>
                  <a:pt x="15705428" y="10476752"/>
                </a:lnTo>
                <a:lnTo>
                  <a:pt x="0" y="10476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55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76D058E-F05C-C87A-426F-B98C5ABB5156}"/>
              </a:ext>
            </a:extLst>
          </p:cNvPr>
          <p:cNvSpPr txBox="1"/>
          <p:nvPr/>
        </p:nvSpPr>
        <p:spPr>
          <a:xfrm>
            <a:off x="622349" y="490988"/>
            <a:ext cx="664900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EFF0F2"/>
                </a:solidFill>
                <a:latin typeface="Playfair Display"/>
              </a:rPr>
              <a:t>Making the Case for Support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5A1D24-2B23-F35B-153C-E472222BF3FE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24DD9707-0018-BE7B-047A-2D4EE8F95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70E45-BC27-CC91-794A-C378DBE606D6}"/>
              </a:ext>
            </a:extLst>
          </p:cNvPr>
          <p:cNvSpPr txBox="1"/>
          <p:nvPr/>
        </p:nvSpPr>
        <p:spPr>
          <a:xfrm>
            <a:off x="622349" y="2336192"/>
            <a:ext cx="64818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Don’t lead with collapse. But you can use the crisis as context.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Balance urgency with agency. Give people an action to take.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Tailor your message for your unique audience.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  <a:latin typeface="+mj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72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80A8D-103F-4CCB-02A2-FFBEB98CB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641BB3-E6EB-FA76-8631-7F9A5841DAF1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414ACBE-D704-0CFE-1D43-FCF00E1FF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8E5B13-1087-2754-ECD5-388F0B6A14AF}"/>
              </a:ext>
            </a:extLst>
          </p:cNvPr>
          <p:cNvSpPr txBox="1"/>
          <p:nvPr/>
        </p:nvSpPr>
        <p:spPr>
          <a:xfrm>
            <a:off x="690370" y="1398836"/>
            <a:ext cx="92308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PITFALL 1: Leading with Deficits</a:t>
            </a:r>
            <a:br>
              <a:rPr lang="en-US" sz="2000" b="1" u="sng" dirty="0">
                <a:solidFill>
                  <a:schemeClr val="bg1"/>
                </a:solidFill>
              </a:rPr>
            </a:b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❌ "Local news is disappearing" 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✅ “Local news strengthens communities.”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8BA7-CDAA-2929-E7D9-27FD91397867}"/>
              </a:ext>
            </a:extLst>
          </p:cNvPr>
          <p:cNvSpPr txBox="1"/>
          <p:nvPr/>
        </p:nvSpPr>
        <p:spPr>
          <a:xfrm>
            <a:off x="690370" y="3524767"/>
            <a:ext cx="9925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PITFALL 2: Using Jargon</a:t>
            </a:r>
            <a:br>
              <a:rPr lang="en-US" sz="2000" b="1" u="sng" dirty="0">
                <a:solidFill>
                  <a:schemeClr val="bg1"/>
                </a:solidFill>
              </a:rPr>
            </a:b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❌ "We're addressing news deserts through hyperlocal solutions" 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✅ "We're helping communities access the local information they need"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6A94B-39AD-B5D3-443E-E56511403F1A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Common Pitfalls &amp; How to Avoid Them</a:t>
            </a:r>
          </a:p>
        </p:txBody>
      </p:sp>
    </p:spTree>
    <p:extLst>
      <p:ext uri="{BB962C8B-B14F-4D97-AF65-F5344CB8AC3E}">
        <p14:creationId xmlns:p14="http://schemas.microsoft.com/office/powerpoint/2010/main" val="131264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110419-DC69-B6DD-9CCC-ABC281759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B290E9-9DF7-D16F-B1DF-73F3AAA0EA7F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BDC7FB5E-8314-A5A9-B662-C02BE2C83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009666-BC4B-EB6C-A711-1A2CE625D036}"/>
              </a:ext>
            </a:extLst>
          </p:cNvPr>
          <p:cNvSpPr txBox="1"/>
          <p:nvPr/>
        </p:nvSpPr>
        <p:spPr>
          <a:xfrm>
            <a:off x="690370" y="1398836"/>
            <a:ext cx="9230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PITFALL 3: Abstract Benefits* </a:t>
            </a:r>
            <a:br>
              <a:rPr lang="en-US" sz="2000" b="1" u="sng" dirty="0">
                <a:solidFill>
                  <a:schemeClr val="bg1"/>
                </a:solidFill>
              </a:rPr>
            </a:b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❌ “Supporting democracy and civic engagement" 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✅ “Local news helps you know what's happening at school board meetings and city council.”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0283C-B56C-E3D8-4A7F-91B7850EDDCD}"/>
              </a:ext>
            </a:extLst>
          </p:cNvPr>
          <p:cNvSpPr txBox="1"/>
          <p:nvPr/>
        </p:nvSpPr>
        <p:spPr>
          <a:xfrm>
            <a:off x="690370" y="3524767"/>
            <a:ext cx="9925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PITFALL 4: Doom &amp; Gloom</a:t>
            </a:r>
            <a:br>
              <a:rPr lang="en-US" sz="2000" b="1" u="sng" dirty="0">
                <a:solidFill>
                  <a:schemeClr val="bg1"/>
                </a:solidFill>
              </a:rPr>
            </a:br>
            <a:endParaRPr lang="en-US" sz="2000" b="1" u="sng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❌ "Without action, journalism will die”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✅ "With investment, communities can have thriving local news sources"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388B70-C653-52F4-78EA-68DC6C920201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Common Pitfalls &amp; How to Avoid Them</a:t>
            </a:r>
          </a:p>
        </p:txBody>
      </p:sp>
    </p:spTree>
    <p:extLst>
      <p:ext uri="{BB962C8B-B14F-4D97-AF65-F5344CB8AC3E}">
        <p14:creationId xmlns:p14="http://schemas.microsoft.com/office/powerpoint/2010/main" val="3470674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17881-95D0-80C5-DC89-D58C3C4B3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holding a microphone and a person standing in front of a window&#10;&#10;Description automatically generated">
            <a:extLst>
              <a:ext uri="{FF2B5EF4-FFF2-40B4-BE49-F238E27FC236}">
                <a16:creationId xmlns:a16="http://schemas.microsoft.com/office/drawing/2014/main" id="{8B40D195-E3CC-86CC-1957-897D2C41D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AD265D59-CBC6-07A7-2827-AB53BE078E3D}"/>
              </a:ext>
            </a:extLst>
          </p:cNvPr>
          <p:cNvSpPr/>
          <p:nvPr/>
        </p:nvSpPr>
        <p:spPr>
          <a:xfrm>
            <a:off x="0" y="2312766"/>
            <a:ext cx="2683028" cy="2232467"/>
          </a:xfrm>
          <a:custGeom>
            <a:avLst/>
            <a:gdLst/>
            <a:ahLst/>
            <a:cxnLst/>
            <a:rect l="l" t="t" r="r" b="b"/>
            <a:pathLst>
              <a:path w="11909849" h="7944804">
                <a:moveTo>
                  <a:pt x="0" y="0"/>
                </a:moveTo>
                <a:lnTo>
                  <a:pt x="11909850" y="0"/>
                </a:lnTo>
                <a:lnTo>
                  <a:pt x="11909850" y="7944804"/>
                </a:lnTo>
                <a:lnTo>
                  <a:pt x="0" y="79448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6462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24734" r="1"/>
            </a:stretch>
          </a:blipFill>
        </p:spPr>
        <p:txBody>
          <a:bodyPr/>
          <a:lstStyle/>
          <a:p>
            <a:endParaRPr lang="en-US" dirty="0">
              <a:solidFill>
                <a:srgbClr val="21B5C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6A2358-D6DC-1FB2-5C99-6C8F5E4CF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372" y="1887187"/>
            <a:ext cx="8408405" cy="30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9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31437C-344E-D0A8-B218-4218884C5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75A20F09-4B64-9145-C7CF-2ADA9CA24101}"/>
              </a:ext>
            </a:extLst>
          </p:cNvPr>
          <p:cNvSpPr txBox="1"/>
          <p:nvPr/>
        </p:nvSpPr>
        <p:spPr>
          <a:xfrm>
            <a:off x="635797" y="63485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How We Got Here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DC1AA-57AF-E623-1881-95789DC492D9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085F2E24-80B4-14E6-B326-030EFA9F2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2" name="TextBox 18">
            <a:extLst>
              <a:ext uri="{FF2B5EF4-FFF2-40B4-BE49-F238E27FC236}">
                <a16:creationId xmlns:a16="http://schemas.microsoft.com/office/drawing/2014/main" id="{0FA89B28-C9B6-921F-3B5F-CBFEE6B61317}"/>
              </a:ext>
            </a:extLst>
          </p:cNvPr>
          <p:cNvSpPr txBox="1"/>
          <p:nvPr/>
        </p:nvSpPr>
        <p:spPr>
          <a:xfrm>
            <a:off x="535869" y="1619541"/>
            <a:ext cx="1070240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In-depth interviews with a mix of funders, newsrooms, and others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National public opinion survey including oversampling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Focus groups (3 identity-based and 6 location-based) 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Message alignment focus groups with Press Forward stakeholders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Randomized control testing of core messages</a:t>
            </a:r>
          </a:p>
        </p:txBody>
      </p:sp>
    </p:spTree>
    <p:extLst>
      <p:ext uri="{BB962C8B-B14F-4D97-AF65-F5344CB8AC3E}">
        <p14:creationId xmlns:p14="http://schemas.microsoft.com/office/powerpoint/2010/main" val="13449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30698-9B15-95A4-9204-18272642C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5CD204-542C-7A84-00B5-83D58DEED2F4}"/>
              </a:ext>
            </a:extLst>
          </p:cNvPr>
          <p:cNvSpPr/>
          <p:nvPr/>
        </p:nvSpPr>
        <p:spPr>
          <a:xfrm>
            <a:off x="527140" y="1481328"/>
            <a:ext cx="11120262" cy="408736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0D2081-D194-791D-05DD-4554CE42F8A0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6F5EE3FF-EDED-8EA1-1BF1-B67566000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766660-180C-13DA-15B7-74F7ABCC3398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What We’ve Created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B6EA5-552A-8A5D-523A-172A17448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311" y="1968468"/>
            <a:ext cx="2960147" cy="296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0353D-63A7-A244-BF62-00E085751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5629" y="1968468"/>
            <a:ext cx="2960147" cy="29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2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holding a microphone and a person standing in front of a window&#10;&#10;Description automatically generated">
            <a:extLst>
              <a:ext uri="{FF2B5EF4-FFF2-40B4-BE49-F238E27FC236}">
                <a16:creationId xmlns:a16="http://schemas.microsoft.com/office/drawing/2014/main" id="{7CE9B031-9437-05D5-49A8-C0416D1456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FAB3F-9A31-7CD4-68B9-DF97C17612D7}"/>
              </a:ext>
            </a:extLst>
          </p:cNvPr>
          <p:cNvSpPr txBox="1"/>
          <p:nvPr/>
        </p:nvSpPr>
        <p:spPr>
          <a:xfrm>
            <a:off x="2933701" y="2551836"/>
            <a:ext cx="79899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400" b="1" dirty="0">
                <a:solidFill>
                  <a:srgbClr val="EFF0F2"/>
                </a:solidFill>
                <a:latin typeface="Playfair Display"/>
              </a:rPr>
              <a:t>Reframing the Local News Crisis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CBD725E3-2E49-4290-BE0A-855A890C77C4}"/>
              </a:ext>
            </a:extLst>
          </p:cNvPr>
          <p:cNvSpPr/>
          <p:nvPr/>
        </p:nvSpPr>
        <p:spPr>
          <a:xfrm>
            <a:off x="0" y="2312766"/>
            <a:ext cx="2683028" cy="2232467"/>
          </a:xfrm>
          <a:custGeom>
            <a:avLst/>
            <a:gdLst/>
            <a:ahLst/>
            <a:cxnLst/>
            <a:rect l="l" t="t" r="r" b="b"/>
            <a:pathLst>
              <a:path w="11909849" h="7944804">
                <a:moveTo>
                  <a:pt x="0" y="0"/>
                </a:moveTo>
                <a:lnTo>
                  <a:pt x="11909850" y="0"/>
                </a:lnTo>
                <a:lnTo>
                  <a:pt x="11909850" y="7944804"/>
                </a:lnTo>
                <a:lnTo>
                  <a:pt x="0" y="79448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6462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-24734" r="1"/>
            </a:stretch>
          </a:blipFill>
        </p:spPr>
        <p:txBody>
          <a:bodyPr/>
          <a:lstStyle/>
          <a:p>
            <a:endParaRPr lang="en-US" dirty="0">
              <a:solidFill>
                <a:srgbClr val="21B5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8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using a computer&#10;&#10;Description automatically generated">
            <a:extLst>
              <a:ext uri="{FF2B5EF4-FFF2-40B4-BE49-F238E27FC236}">
                <a16:creationId xmlns:a16="http://schemas.microsoft.com/office/drawing/2014/main" id="{8A4EF851-830C-0082-9925-041A33DB8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757" y="10187"/>
            <a:ext cx="5644243" cy="6847811"/>
          </a:xfrm>
          <a:prstGeom prst="rect">
            <a:avLst/>
          </a:prstGeom>
        </p:spPr>
      </p:pic>
      <p:sp>
        <p:nvSpPr>
          <p:cNvPr id="30" name="Freeform 3">
            <a:extLst>
              <a:ext uri="{FF2B5EF4-FFF2-40B4-BE49-F238E27FC236}">
                <a16:creationId xmlns:a16="http://schemas.microsoft.com/office/drawing/2014/main" id="{9CE90527-A888-3725-9945-B32AD51B7665}"/>
              </a:ext>
            </a:extLst>
          </p:cNvPr>
          <p:cNvSpPr/>
          <p:nvPr/>
        </p:nvSpPr>
        <p:spPr>
          <a:xfrm>
            <a:off x="1823646" y="1"/>
            <a:ext cx="7143750" cy="6858000"/>
          </a:xfrm>
          <a:custGeom>
            <a:avLst/>
            <a:gdLst/>
            <a:ahLst/>
            <a:cxnLst/>
            <a:rect l="l" t="t" r="r" b="b"/>
            <a:pathLst>
              <a:path w="15705428" h="10476752">
                <a:moveTo>
                  <a:pt x="0" y="0"/>
                </a:moveTo>
                <a:lnTo>
                  <a:pt x="15705428" y="0"/>
                </a:lnTo>
                <a:lnTo>
                  <a:pt x="15705428" y="10476752"/>
                </a:lnTo>
                <a:lnTo>
                  <a:pt x="0" y="10476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55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DC650DC-C8C4-436E-1AE8-62C6E5FF4986}"/>
              </a:ext>
            </a:extLst>
          </p:cNvPr>
          <p:cNvSpPr txBox="1"/>
          <p:nvPr/>
        </p:nvSpPr>
        <p:spPr>
          <a:xfrm>
            <a:off x="622349" y="490988"/>
            <a:ext cx="664900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EFF0F2"/>
                </a:solidFill>
                <a:latin typeface="Playfair Display"/>
              </a:rPr>
              <a:t>From Crisis to Community Benefit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5ECF50-21AA-6A71-CB3A-A94AA2F890BE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71B94A16-0334-9668-728D-E7E45C9F2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D2B4CB-1798-C624-DB6D-84DCC8A6C077}"/>
              </a:ext>
            </a:extLst>
          </p:cNvPr>
          <p:cNvSpPr txBox="1"/>
          <p:nvPr/>
        </p:nvSpPr>
        <p:spPr>
          <a:xfrm>
            <a:off x="622349" y="2505717"/>
            <a:ext cx="68267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latin typeface="+mj-lt"/>
              </a:rPr>
              <a:t>Not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This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: "Save struggling journalism“</a:t>
            </a: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r>
              <a:rPr lang="en-US" sz="2800" b="1" u="sng" dirty="0">
                <a:solidFill>
                  <a:schemeClr val="bg1"/>
                </a:solidFill>
                <a:latin typeface="+mj-lt"/>
              </a:rPr>
              <a:t>This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: "Support trusted local news that strengthens our community"</a:t>
            </a:r>
            <a:endParaRPr lang="en-US" sz="2800" dirty="0">
              <a:solidFill>
                <a:schemeClr val="bg1"/>
              </a:solidFill>
              <a:latin typeface="+mj-lt"/>
              <a:ea typeface="Inter" panose="02000503000000020004" pitchFamily="2" charset="0"/>
            </a:endParaRPr>
          </a:p>
          <a:p>
            <a:br>
              <a:rPr lang="en-US" sz="2800" dirty="0">
                <a:solidFill>
                  <a:schemeClr val="bg1"/>
                </a:solidFill>
                <a:latin typeface="+mj-lt"/>
                <a:ea typeface="Inter" panose="02000503000000020004" pitchFamily="2" charset="0"/>
              </a:rPr>
            </a:br>
            <a:endParaRPr lang="en-US" sz="2800" dirty="0">
              <a:solidFill>
                <a:schemeClr val="bg1"/>
              </a:solidFill>
              <a:latin typeface="+mj-lt"/>
              <a:ea typeface="Inter" panose="02000503000000020004" pitchFamily="2" charset="0"/>
            </a:endParaRPr>
          </a:p>
          <a:p>
            <a:endParaRPr lang="en-US" sz="2800" b="1" dirty="0">
              <a:solidFill>
                <a:schemeClr val="bg1"/>
              </a:solidFill>
              <a:latin typeface="+mj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3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02DFEB-16D7-BCE2-B311-DE659F6D1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FD6F0462-12E2-3161-D33E-10D8A9063310}"/>
              </a:ext>
            </a:extLst>
          </p:cNvPr>
          <p:cNvSpPr txBox="1"/>
          <p:nvPr/>
        </p:nvSpPr>
        <p:spPr>
          <a:xfrm>
            <a:off x="635797" y="63485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Key Research Findings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3CD7C6-59FF-5A28-80E4-A00059DF1652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65EDF8DB-E9D3-6BAE-82BE-3A180B5D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2" name="TextBox 18">
            <a:extLst>
              <a:ext uri="{FF2B5EF4-FFF2-40B4-BE49-F238E27FC236}">
                <a16:creationId xmlns:a16="http://schemas.microsoft.com/office/drawing/2014/main" id="{55032C2F-A6DF-D8A1-5CCC-66FC6DCA2BAA}"/>
              </a:ext>
            </a:extLst>
          </p:cNvPr>
          <p:cNvSpPr txBox="1"/>
          <p:nvPr/>
        </p:nvSpPr>
        <p:spPr>
          <a:xfrm>
            <a:off x="535869" y="1619541"/>
            <a:ext cx="10702402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More than eight in ten say they feel they can easily find and access trustworthy local news.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They cite local TV stations, social media, and community newspapers (physical, online, newsletter, or app) as their top sources of local news.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Nearly all (96%) believe that local news and information builds a stronger community.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70% prefer the term “local” to “community”,  and “local news and information”  is preferred to just “local news.”</a:t>
            </a:r>
          </a:p>
        </p:txBody>
      </p:sp>
    </p:spTree>
    <p:extLst>
      <p:ext uri="{BB962C8B-B14F-4D97-AF65-F5344CB8AC3E}">
        <p14:creationId xmlns:p14="http://schemas.microsoft.com/office/powerpoint/2010/main" val="274634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9ABBF0-5FD6-082F-F5A3-03BF385B9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headphones on a boat&#10;&#10;Description automatically generated">
            <a:extLst>
              <a:ext uri="{FF2B5EF4-FFF2-40B4-BE49-F238E27FC236}">
                <a16:creationId xmlns:a16="http://schemas.microsoft.com/office/drawing/2014/main" id="{DBC7865F-A07F-9FAF-B5FA-8FE09BDAD2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11252" cy="6873124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82D2F91A-BB4D-DD8D-00EE-BD70F54060A7}"/>
              </a:ext>
            </a:extLst>
          </p:cNvPr>
          <p:cNvSpPr/>
          <p:nvPr/>
        </p:nvSpPr>
        <p:spPr>
          <a:xfrm>
            <a:off x="3484394" y="0"/>
            <a:ext cx="2442726" cy="6858000"/>
          </a:xfrm>
          <a:custGeom>
            <a:avLst/>
            <a:gdLst/>
            <a:ahLst/>
            <a:cxnLst/>
            <a:rect l="l" t="t" r="r" b="b"/>
            <a:pathLst>
              <a:path w="15716851" h="10484372">
                <a:moveTo>
                  <a:pt x="0" y="0"/>
                </a:moveTo>
                <a:lnTo>
                  <a:pt x="15716851" y="0"/>
                </a:lnTo>
                <a:lnTo>
                  <a:pt x="15716851" y="10484372"/>
                </a:lnTo>
                <a:lnTo>
                  <a:pt x="0" y="10484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30878"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DEC373-C9C1-9EAF-AD17-EAEA7002B99C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B38720A-DE46-D672-DDA0-5C2D783A8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E9803BD2-FC3B-2FFC-31FC-E6B489173528}"/>
              </a:ext>
            </a:extLst>
          </p:cNvPr>
          <p:cNvSpPr txBox="1"/>
          <p:nvPr/>
        </p:nvSpPr>
        <p:spPr>
          <a:xfrm>
            <a:off x="6121007" y="329432"/>
            <a:ext cx="5667662" cy="822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71"/>
              </a:lnSpc>
            </a:pPr>
            <a:r>
              <a:rPr lang="en-US" sz="4800" dirty="0">
                <a:solidFill>
                  <a:srgbClr val="EFF0F2"/>
                </a:solidFill>
                <a:latin typeface="Playfair Display"/>
              </a:rPr>
              <a:t>News Deserts (Y/N)?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04E5E4C1-513D-4AA7-F1B5-A9D06DD31DAA}"/>
              </a:ext>
            </a:extLst>
          </p:cNvPr>
          <p:cNvSpPr txBox="1"/>
          <p:nvPr/>
        </p:nvSpPr>
        <p:spPr>
          <a:xfrm>
            <a:off x="6264881" y="1566435"/>
            <a:ext cx="5061879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Social media provides a constant stream of content.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Communities are not recognizing the absence because they’re not information-starved.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It’s about quality and trust, not quantity.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Negative framing is not motivating people to 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0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1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CD153E-256B-4E16-F21F-9BABF2E72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26554FBC-8FC4-5673-8E37-7E59F6B6C044}"/>
              </a:ext>
            </a:extLst>
          </p:cNvPr>
          <p:cNvSpPr txBox="1"/>
          <p:nvPr/>
        </p:nvSpPr>
        <p:spPr>
          <a:xfrm>
            <a:off x="616133" y="418547"/>
            <a:ext cx="1029767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u="sng" dirty="0">
                <a:solidFill>
                  <a:srgbClr val="EFF0F2"/>
                </a:solidFill>
                <a:latin typeface="Playfair Display"/>
              </a:rPr>
              <a:t>What to Say Instead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9F05D9-A198-309D-19FB-DCFF18B8862E}"/>
              </a:ext>
            </a:extLst>
          </p:cNvPr>
          <p:cNvCxnSpPr>
            <a:cxnSpLocks/>
          </p:cNvCxnSpPr>
          <p:nvPr/>
        </p:nvCxnSpPr>
        <p:spPr>
          <a:xfrm>
            <a:off x="535869" y="6274772"/>
            <a:ext cx="11120262" cy="0"/>
          </a:xfrm>
          <a:prstGeom prst="line">
            <a:avLst/>
          </a:prstGeom>
          <a:ln w="9525">
            <a:solidFill>
              <a:srgbClr val="FFA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D92BE074-2CC1-2688-3351-6F84C621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41" y="6420855"/>
            <a:ext cx="1296505" cy="128143"/>
          </a:xfrm>
          <a:prstGeom prst="rect">
            <a:avLst/>
          </a:prstGeom>
        </p:spPr>
      </p:pic>
      <p:sp>
        <p:nvSpPr>
          <p:cNvPr id="2" name="TextBox 18">
            <a:extLst>
              <a:ext uri="{FF2B5EF4-FFF2-40B4-BE49-F238E27FC236}">
                <a16:creationId xmlns:a16="http://schemas.microsoft.com/office/drawing/2014/main" id="{6A607A42-C577-CF8C-5CF8-7F0F5A762889}"/>
              </a:ext>
            </a:extLst>
          </p:cNvPr>
          <p:cNvSpPr txBox="1"/>
          <p:nvPr/>
        </p:nvSpPr>
        <p:spPr>
          <a:xfrm>
            <a:off x="616133" y="1469222"/>
            <a:ext cx="10441858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Ensuring everyone has access to trustworthy, reliable community news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Connecting communities through shared stories and local perspectives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Local news as an accountability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7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211847A2EB00469DC5780C3C1A4F37" ma:contentTypeVersion="14" ma:contentTypeDescription="Create a new document." ma:contentTypeScope="" ma:versionID="0fceec65a951867719abacfefe805795">
  <xsd:schema xmlns:xsd="http://www.w3.org/2001/XMLSchema" xmlns:xs="http://www.w3.org/2001/XMLSchema" xmlns:p="http://schemas.microsoft.com/office/2006/metadata/properties" xmlns:ns2="a7fb2146-0bf8-46c3-b15f-340f12e20a38" xmlns:ns3="26ef28ac-6799-4519-bcf9-7502ebd1e47a" targetNamespace="http://schemas.microsoft.com/office/2006/metadata/properties" ma:root="true" ma:fieldsID="28227a6df17b596fef312c276e8da3cd" ns2:_="" ns3:_="">
    <xsd:import namespace="a7fb2146-0bf8-46c3-b15f-340f12e20a38"/>
    <xsd:import namespace="26ef28ac-6799-4519-bcf9-7502ebd1e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b2146-0bf8-46c3-b15f-340f12e2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690005-c14a-42cf-a007-5a475b2d73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f28ac-6799-4519-bcf9-7502ebd1e4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31074e-25b4-47b6-86fa-856402e0c6d3}" ma:internalName="TaxCatchAll" ma:showField="CatchAllData" ma:web="26ef28ac-6799-4519-bcf9-7502ebd1e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ef28ac-6799-4519-bcf9-7502ebd1e47a" xsi:nil="true"/>
    <lcf76f155ced4ddcb4097134ff3c332f xmlns="a7fb2146-0bf8-46c3-b15f-340f12e20a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8C32CC-1065-47C3-92FD-7B4929DCA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b2146-0bf8-46c3-b15f-340f12e20a38"/>
    <ds:schemaRef ds:uri="26ef28ac-6799-4519-bcf9-7502ebd1e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04C5AB-E13C-4116-B30A-98403BD042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E1182B-18E8-49AF-B474-BD4FA997D217}">
  <ds:schemaRefs>
    <ds:schemaRef ds:uri="http://schemas.microsoft.com/office/2006/metadata/properties"/>
    <ds:schemaRef ds:uri="a7fb2146-0bf8-46c3-b15f-340f12e20a38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26ef28ac-6799-4519-bcf9-7502ebd1e47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10319</TotalTime>
  <Words>1215</Words>
  <Application>Microsoft Office PowerPoint</Application>
  <PresentationFormat>Widescreen</PresentationFormat>
  <Paragraphs>175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Inter</vt:lpstr>
      <vt:lpstr>Inter SemiBold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Shokler</dc:creator>
  <cp:lastModifiedBy>Beekeeper Group</cp:lastModifiedBy>
  <cp:revision>123</cp:revision>
  <cp:lastPrinted>2025-10-01T18:28:20Z</cp:lastPrinted>
  <dcterms:created xsi:type="dcterms:W3CDTF">2024-06-06T16:02:26Z</dcterms:created>
  <dcterms:modified xsi:type="dcterms:W3CDTF">2025-11-06T18:50:26Z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0x01010008211847A2EB00469DC5780C3C1A4F37</vt:lpwstr>
  </property>
  <property fmtid="{D5CDD505-2E9C-101B-9397-08002B2CF9AE}" pid="3" name="MSIP_Label_01dda02a-d774-4fb1-a19c-ee0c98254dca_Enabled">
    <vt:lpwstr>true</vt:lpwstr>
  </property>
  <property fmtid="{D5CDD505-2E9C-101B-9397-08002B2CF9AE}" pid="4" name="MSIP_Label_01dda02a-d774-4fb1-a19c-ee0c98254dca_SetDate">
    <vt:lpwstr>2024-08-16T18:25:28Z</vt:lpwstr>
  </property>
  <property fmtid="{D5CDD505-2E9C-101B-9397-08002B2CF9AE}" pid="5" name="MSIP_Label_01dda02a-d774-4fb1-a19c-ee0c98254dca_Method">
    <vt:lpwstr>Standard</vt:lpwstr>
  </property>
  <property fmtid="{D5CDD505-2E9C-101B-9397-08002B2CF9AE}" pid="6" name="MSIP_Label_01dda02a-d774-4fb1-a19c-ee0c98254dca_Name">
    <vt:lpwstr>General</vt:lpwstr>
  </property>
  <property fmtid="{D5CDD505-2E9C-101B-9397-08002B2CF9AE}" pid="7" name="MSIP_Label_01dda02a-d774-4fb1-a19c-ee0c98254dca_SiteId">
    <vt:lpwstr>2fa66b86-354d-4688-b514-35e4d79f743b</vt:lpwstr>
  </property>
  <property fmtid="{D5CDD505-2E9C-101B-9397-08002B2CF9AE}" pid="8" name="MSIP_Label_01dda02a-d774-4fb1-a19c-ee0c98254dca_ActionId">
    <vt:lpwstr>858c5608-3d10-4447-855b-9e8be3ef57f8</vt:lpwstr>
  </property>
  <property fmtid="{D5CDD505-2E9C-101B-9397-08002B2CF9AE}" pid="9" name="MSIP_Label_01dda02a-d774-4fb1-a19c-ee0c98254dca_ContentBits">
    <vt:lpwstr>0</vt:lpwstr>
  </property>
  <property fmtid="{D5CDD505-2E9C-101B-9397-08002B2CF9AE}" pid="10" name="MediaServiceImageTags">
    <vt:lpwstr/>
  </property>
</Properties>
</file>